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Item 1</c:v>
                </c:pt>
                <c:pt idx="1">
                  <c:v>Item 2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</c:v>
                </c:pt>
                <c:pt idx="1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243-4B05-821F-B6560796E01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Item 1</c:v>
                </c:pt>
                <c:pt idx="1">
                  <c:v>Item 2</c:v>
                </c:pt>
              </c:strCache>
            </c:strRef>
          </c:cat>
          <c:val>
            <c:numRef>
              <c:f>Sheet1!$C$2:$C$3</c:f>
              <c:numCache>
                <c:formatCode>General</c:formatCode>
                <c:ptCount val="2"/>
                <c:pt idx="0">
                  <c:v>24</c:v>
                </c:pt>
                <c:pt idx="1">
                  <c:v>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243-4B05-821F-B6560796E01D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spPr>
            <a:solidFill>
              <a:schemeClr val="accent3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Item 1</c:v>
                </c:pt>
                <c:pt idx="1">
                  <c:v>Item 2</c:v>
                </c:pt>
              </c:strCache>
            </c:strRef>
          </c:cat>
          <c:val>
            <c:numRef>
              <c:f>Sheet1!$D$2:$D$3</c:f>
              <c:numCache>
                <c:formatCode>General</c:formatCode>
                <c:ptCount val="2"/>
                <c:pt idx="0">
                  <c:v>12</c:v>
                </c:pt>
                <c:pt idx="1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243-4B05-821F-B6560796E01D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Series 4</c:v>
                </c:pt>
              </c:strCache>
            </c:strRef>
          </c:tx>
          <c:spPr>
            <a:solidFill>
              <a:schemeClr val="accent4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Item 1</c:v>
                </c:pt>
                <c:pt idx="1">
                  <c:v>Item 2</c:v>
                </c:pt>
              </c:strCache>
            </c:strRef>
          </c:cat>
          <c:val>
            <c:numRef>
              <c:f>Sheet1!$E$2:$E$3</c:f>
              <c:numCache>
                <c:formatCode>General</c:formatCode>
                <c:ptCount val="2"/>
                <c:pt idx="0">
                  <c:v>34</c:v>
                </c:pt>
                <c:pt idx="1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1243-4B05-821F-B6560796E01D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Series 5</c:v>
                </c:pt>
              </c:strCache>
            </c:strRef>
          </c:tx>
          <c:spPr>
            <a:solidFill>
              <a:schemeClr val="accent5"/>
            </a:solidFill>
          </c:spPr>
          <c:invertIfNegative val="0"/>
          <c:cat>
            <c:strRef>
              <c:f>Sheet1!$A$2:$A$3</c:f>
              <c:strCache>
                <c:ptCount val="2"/>
                <c:pt idx="0">
                  <c:v>Item 1</c:v>
                </c:pt>
                <c:pt idx="1">
                  <c:v>Item 2</c:v>
                </c:pt>
              </c:strCache>
            </c:strRef>
          </c:cat>
          <c:val>
            <c:numRef>
              <c:f>Sheet1!$F$2:$F$3</c:f>
              <c:numCache>
                <c:formatCode>General</c:formatCode>
                <c:ptCount val="2"/>
                <c:pt idx="0">
                  <c:v>19</c:v>
                </c:pt>
                <c:pt idx="1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1243-4B05-821F-B6560796E01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5562496"/>
        <c:axId val="65564032"/>
      </c:barChart>
      <c:catAx>
        <c:axId val="65562496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65564032"/>
        <c:crosses val="autoZero"/>
        <c:auto val="1"/>
        <c:lblAlgn val="ctr"/>
        <c:lblOffset val="100"/>
        <c:noMultiLvlLbl val="0"/>
      </c:catAx>
      <c:valAx>
        <c:axId val="65564032"/>
        <c:scaling>
          <c:orientation val="minMax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pPr>
            <a:endParaRPr lang="ko-KR"/>
          </a:p>
        </c:txPr>
        <c:crossAx val="65562496"/>
        <c:crosses val="autoZero"/>
        <c:crossBetween val="between"/>
      </c:valAx>
      <c:spPr>
        <a:noFill/>
        <a:ln>
          <a:noFill/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26" name="Chart 34">
            <a:extLst>
              <a:ext uri="{FF2B5EF4-FFF2-40B4-BE49-F238E27FC236}">
                <a16:creationId xmlns:a16="http://schemas.microsoft.com/office/drawing/2014/main" id="{9EF37A14-3170-4DDF-B9F4-C85BBF43496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35947543"/>
              </p:ext>
            </p:extLst>
          </p:nvPr>
        </p:nvGraphicFramePr>
        <p:xfrm>
          <a:off x="896293" y="1739179"/>
          <a:ext cx="10411485" cy="27015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27" name="Group 3">
            <a:extLst>
              <a:ext uri="{FF2B5EF4-FFF2-40B4-BE49-F238E27FC236}">
                <a16:creationId xmlns:a16="http://schemas.microsoft.com/office/drawing/2014/main" id="{64C973AB-6DBE-4266-9AC8-85894CAB6EE7}"/>
              </a:ext>
            </a:extLst>
          </p:cNvPr>
          <p:cNvGrpSpPr/>
          <p:nvPr/>
        </p:nvGrpSpPr>
        <p:grpSpPr>
          <a:xfrm>
            <a:off x="5938739" y="4395255"/>
            <a:ext cx="5384347" cy="246221"/>
            <a:chOff x="3292109" y="4005064"/>
            <a:chExt cx="5384347" cy="246221"/>
          </a:xfrm>
        </p:grpSpPr>
        <p:sp>
          <p:nvSpPr>
            <p:cNvPr id="28" name="Rectangle 49">
              <a:extLst>
                <a:ext uri="{FF2B5EF4-FFF2-40B4-BE49-F238E27FC236}">
                  <a16:creationId xmlns:a16="http://schemas.microsoft.com/office/drawing/2014/main" id="{FDA14649-9F49-46B9-BF18-521770416E77}"/>
                </a:ext>
              </a:extLst>
            </p:cNvPr>
            <p:cNvSpPr/>
            <p:nvPr/>
          </p:nvSpPr>
          <p:spPr>
            <a:xfrm>
              <a:off x="3292109" y="4050570"/>
              <a:ext cx="144000" cy="143201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E0EE7FEE-8C0E-4F78-8A93-59DF00B528BC}"/>
                </a:ext>
              </a:extLst>
            </p:cNvPr>
            <p:cNvSpPr txBox="1"/>
            <p:nvPr/>
          </p:nvSpPr>
          <p:spPr>
            <a:xfrm>
              <a:off x="3440575" y="4005064"/>
              <a:ext cx="877301" cy="2462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0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A</a:t>
              </a:r>
              <a:endParaRPr lang="ko-KR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" name="Rectangle 52">
              <a:extLst>
                <a:ext uri="{FF2B5EF4-FFF2-40B4-BE49-F238E27FC236}">
                  <a16:creationId xmlns:a16="http://schemas.microsoft.com/office/drawing/2014/main" id="{91A630D8-1BA7-4609-84D6-A1AA4896AA14}"/>
                </a:ext>
              </a:extLst>
            </p:cNvPr>
            <p:cNvSpPr/>
            <p:nvPr/>
          </p:nvSpPr>
          <p:spPr>
            <a:xfrm>
              <a:off x="4381754" y="4050570"/>
              <a:ext cx="144000" cy="143201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BE5CEAC8-D0BC-4052-8EF1-8325F82B95DD}"/>
                </a:ext>
              </a:extLst>
            </p:cNvPr>
            <p:cNvSpPr txBox="1"/>
            <p:nvPr/>
          </p:nvSpPr>
          <p:spPr>
            <a:xfrm>
              <a:off x="4530220" y="4005064"/>
              <a:ext cx="877301" cy="2462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0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B</a:t>
              </a:r>
              <a:endParaRPr lang="ko-KR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2" name="Rectangle 55">
              <a:extLst>
                <a:ext uri="{FF2B5EF4-FFF2-40B4-BE49-F238E27FC236}">
                  <a16:creationId xmlns:a16="http://schemas.microsoft.com/office/drawing/2014/main" id="{46283119-0075-4436-85CD-D7D6720E5215}"/>
                </a:ext>
              </a:extLst>
            </p:cNvPr>
            <p:cNvSpPr/>
            <p:nvPr/>
          </p:nvSpPr>
          <p:spPr>
            <a:xfrm>
              <a:off x="5471399" y="4050570"/>
              <a:ext cx="144000" cy="143201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3" name="TextBox 32">
              <a:extLst>
                <a:ext uri="{FF2B5EF4-FFF2-40B4-BE49-F238E27FC236}">
                  <a16:creationId xmlns:a16="http://schemas.microsoft.com/office/drawing/2014/main" id="{F7ED80A4-6170-4296-8282-D871902D73C7}"/>
                </a:ext>
              </a:extLst>
            </p:cNvPr>
            <p:cNvSpPr txBox="1"/>
            <p:nvPr/>
          </p:nvSpPr>
          <p:spPr>
            <a:xfrm>
              <a:off x="5619865" y="4005064"/>
              <a:ext cx="877301" cy="2462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0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C</a:t>
              </a:r>
              <a:endParaRPr lang="ko-KR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4" name="Rectangle 58">
              <a:extLst>
                <a:ext uri="{FF2B5EF4-FFF2-40B4-BE49-F238E27FC236}">
                  <a16:creationId xmlns:a16="http://schemas.microsoft.com/office/drawing/2014/main" id="{4BC86704-ECE8-41CB-B339-87B4A68332FD}"/>
                </a:ext>
              </a:extLst>
            </p:cNvPr>
            <p:cNvSpPr/>
            <p:nvPr/>
          </p:nvSpPr>
          <p:spPr>
            <a:xfrm>
              <a:off x="6561044" y="4050570"/>
              <a:ext cx="144000" cy="143201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5" name="TextBox 34">
              <a:extLst>
                <a:ext uri="{FF2B5EF4-FFF2-40B4-BE49-F238E27FC236}">
                  <a16:creationId xmlns:a16="http://schemas.microsoft.com/office/drawing/2014/main" id="{F6036C52-B6C6-4114-A1B8-D918C63233A3}"/>
                </a:ext>
              </a:extLst>
            </p:cNvPr>
            <p:cNvSpPr txBox="1"/>
            <p:nvPr/>
          </p:nvSpPr>
          <p:spPr>
            <a:xfrm>
              <a:off x="6709510" y="4005064"/>
              <a:ext cx="877301" cy="2462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0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D</a:t>
              </a:r>
              <a:endParaRPr lang="ko-KR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6" name="Rectangle 61">
              <a:extLst>
                <a:ext uri="{FF2B5EF4-FFF2-40B4-BE49-F238E27FC236}">
                  <a16:creationId xmlns:a16="http://schemas.microsoft.com/office/drawing/2014/main" id="{94AF8C8B-9E19-4103-9D99-3D805CD8762F}"/>
                </a:ext>
              </a:extLst>
            </p:cNvPr>
            <p:cNvSpPr/>
            <p:nvPr/>
          </p:nvSpPr>
          <p:spPr>
            <a:xfrm>
              <a:off x="7650689" y="4050570"/>
              <a:ext cx="144000" cy="143201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57DE18B-D032-4FD1-A2AF-043E25C46FEB}"/>
                </a:ext>
              </a:extLst>
            </p:cNvPr>
            <p:cNvSpPr txBox="1"/>
            <p:nvPr/>
          </p:nvSpPr>
          <p:spPr>
            <a:xfrm>
              <a:off x="7799155" y="4005064"/>
              <a:ext cx="877301" cy="246221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0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Contents E</a:t>
              </a:r>
              <a:endParaRPr lang="ko-KR" altLang="en-US" sz="10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8" name="그룹 37">
            <a:extLst>
              <a:ext uri="{FF2B5EF4-FFF2-40B4-BE49-F238E27FC236}">
                <a16:creationId xmlns:a16="http://schemas.microsoft.com/office/drawing/2014/main" id="{80D8FE15-EA5F-41E7-925B-802B088B0D5D}"/>
              </a:ext>
            </a:extLst>
          </p:cNvPr>
          <p:cNvGrpSpPr/>
          <p:nvPr/>
        </p:nvGrpSpPr>
        <p:grpSpPr>
          <a:xfrm>
            <a:off x="992583" y="5262671"/>
            <a:ext cx="4683940" cy="928845"/>
            <a:chOff x="992583" y="5201708"/>
            <a:chExt cx="3087014" cy="928845"/>
          </a:xfrm>
        </p:grpSpPr>
        <p:sp>
          <p:nvSpPr>
            <p:cNvPr id="39" name="TextBox 38">
              <a:extLst>
                <a:ext uri="{FF2B5EF4-FFF2-40B4-BE49-F238E27FC236}">
                  <a16:creationId xmlns:a16="http://schemas.microsoft.com/office/drawing/2014/main" id="{A860C890-338D-468D-9067-D2DBB3401424}"/>
                </a:ext>
              </a:extLst>
            </p:cNvPr>
            <p:cNvSpPr txBox="1"/>
            <p:nvPr/>
          </p:nvSpPr>
          <p:spPr>
            <a:xfrm>
              <a:off x="992583" y="5201708"/>
              <a:ext cx="308701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935FD912-AB9E-4AD4-ABE1-3C398BE182B0}"/>
                </a:ext>
              </a:extLst>
            </p:cNvPr>
            <p:cNvSpPr txBox="1"/>
            <p:nvPr/>
          </p:nvSpPr>
          <p:spPr>
            <a:xfrm>
              <a:off x="992583" y="5484222"/>
              <a:ext cx="308701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1" name="TextBox 40">
            <a:extLst>
              <a:ext uri="{FF2B5EF4-FFF2-40B4-BE49-F238E27FC236}">
                <a16:creationId xmlns:a16="http://schemas.microsoft.com/office/drawing/2014/main" id="{E92A49EB-3139-439D-A6E5-6B0D4F83A478}"/>
              </a:ext>
            </a:extLst>
          </p:cNvPr>
          <p:cNvSpPr txBox="1"/>
          <p:nvPr/>
        </p:nvSpPr>
        <p:spPr>
          <a:xfrm>
            <a:off x="983253" y="4753062"/>
            <a:ext cx="4683940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3600" b="1" dirty="0">
                <a:solidFill>
                  <a:schemeClr val="accent2"/>
                </a:solidFill>
                <a:cs typeface="Arial" pitchFamily="34" charset="0"/>
              </a:rPr>
              <a:t>$</a:t>
            </a:r>
            <a:r>
              <a:rPr lang="en-US" altLang="ko-KR" sz="3200" b="1" dirty="0">
                <a:solidFill>
                  <a:schemeClr val="accent2"/>
                </a:solidFill>
                <a:cs typeface="Arial" pitchFamily="34" charset="0"/>
              </a:rPr>
              <a:t>362,000</a:t>
            </a:r>
            <a:endParaRPr lang="ko-KR" altLang="en-US" sz="3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42" name="그룹 41">
            <a:extLst>
              <a:ext uri="{FF2B5EF4-FFF2-40B4-BE49-F238E27FC236}">
                <a16:creationId xmlns:a16="http://schemas.microsoft.com/office/drawing/2014/main" id="{25FA644C-CDD3-4CE8-8FC5-4C19037EB28C}"/>
              </a:ext>
            </a:extLst>
          </p:cNvPr>
          <p:cNvGrpSpPr/>
          <p:nvPr/>
        </p:nvGrpSpPr>
        <p:grpSpPr>
          <a:xfrm>
            <a:off x="6393362" y="5262671"/>
            <a:ext cx="4683940" cy="928845"/>
            <a:chOff x="6393362" y="5201708"/>
            <a:chExt cx="3087014" cy="928845"/>
          </a:xfrm>
        </p:grpSpPr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24843E1A-DA4C-4B8B-9C61-2461E4A417B7}"/>
                </a:ext>
              </a:extLst>
            </p:cNvPr>
            <p:cNvSpPr txBox="1"/>
            <p:nvPr/>
          </p:nvSpPr>
          <p:spPr>
            <a:xfrm>
              <a:off x="6393362" y="5201708"/>
              <a:ext cx="3087014" cy="307777"/>
            </a:xfrm>
            <a:prstGeom prst="rect">
              <a:avLst/>
            </a:prstGeom>
            <a:noFill/>
          </p:spPr>
          <p:txBody>
            <a:bodyPr wrap="square" lIns="0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4" name="TextBox 43">
              <a:extLst>
                <a:ext uri="{FF2B5EF4-FFF2-40B4-BE49-F238E27FC236}">
                  <a16:creationId xmlns:a16="http://schemas.microsoft.com/office/drawing/2014/main" id="{FA54328C-58C0-432F-9F4B-3AB5767AB193}"/>
                </a:ext>
              </a:extLst>
            </p:cNvPr>
            <p:cNvSpPr txBox="1"/>
            <p:nvPr/>
          </p:nvSpPr>
          <p:spPr>
            <a:xfrm>
              <a:off x="6393362" y="5484222"/>
              <a:ext cx="3087014" cy="646331"/>
            </a:xfrm>
            <a:prstGeom prst="rect">
              <a:avLst/>
            </a:prstGeom>
            <a:noFill/>
          </p:spPr>
          <p:txBody>
            <a:bodyPr wrap="square" lIns="0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id="{15139194-547A-4587-AD6A-D49D6D069E5C}"/>
              </a:ext>
            </a:extLst>
          </p:cNvPr>
          <p:cNvSpPr txBox="1"/>
          <p:nvPr/>
        </p:nvSpPr>
        <p:spPr>
          <a:xfrm>
            <a:off x="6384032" y="4763515"/>
            <a:ext cx="4683940" cy="553998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r>
              <a:rPr lang="en-US" altLang="ko-KR" sz="3600" b="1" dirty="0">
                <a:solidFill>
                  <a:schemeClr val="accent4"/>
                </a:solidFill>
                <a:cs typeface="Arial" pitchFamily="34" charset="0"/>
              </a:rPr>
              <a:t>$</a:t>
            </a:r>
            <a:r>
              <a:rPr lang="en-US" altLang="ko-KR" sz="3200" b="1" dirty="0">
                <a:solidFill>
                  <a:schemeClr val="accent4"/>
                </a:solidFill>
                <a:cs typeface="Arial" pitchFamily="34" charset="0"/>
              </a:rPr>
              <a:t>362,000</a:t>
            </a:r>
            <a:endParaRPr lang="ko-KR" altLang="en-US" sz="3200" b="1" dirty="0">
              <a:solidFill>
                <a:schemeClr val="accent4"/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11210</TotalTime>
  <Words>92</Words>
  <Application>Microsoft Office PowerPoint</Application>
  <PresentationFormat>와이드스크린</PresentationFormat>
  <Paragraphs>14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20</cp:revision>
  <dcterms:created xsi:type="dcterms:W3CDTF">2018-02-18T19:39:47Z</dcterms:created>
  <dcterms:modified xsi:type="dcterms:W3CDTF">2018-04-16T02:11:59Z</dcterms:modified>
</cp:coreProperties>
</file>